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9" r:id="rId3"/>
    <p:sldId id="274" r:id="rId4"/>
    <p:sldId id="275" r:id="rId5"/>
    <p:sldId id="276" r:id="rId6"/>
    <p:sldId id="256" r:id="rId7"/>
    <p:sldId id="257" r:id="rId8"/>
    <p:sldId id="258" r:id="rId9"/>
    <p:sldId id="259" r:id="rId10"/>
    <p:sldId id="260" r:id="rId11"/>
    <p:sldId id="261" r:id="rId12"/>
    <p:sldId id="266" r:id="rId13"/>
    <p:sldId id="262" r:id="rId14"/>
    <p:sldId id="263" r:id="rId15"/>
    <p:sldId id="264" r:id="rId16"/>
    <p:sldId id="265" r:id="rId17"/>
    <p:sldId id="267" r:id="rId18"/>
    <p:sldId id="269" r:id="rId19"/>
    <p:sldId id="268" r:id="rId20"/>
    <p:sldId id="270" r:id="rId21"/>
    <p:sldId id="278" r:id="rId22"/>
    <p:sldId id="271" r:id="rId23"/>
    <p:sldId id="272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9600A1-3553-4D56-93AD-AEBA61729CF3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3BC08C-4D7B-4B65-8096-23E87D4CB93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375" y="335549"/>
            <a:ext cx="7851648" cy="34255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«Без знания дробей никто не может признаваться сведущим в арифметике…»</a:t>
            </a:r>
            <a:br>
              <a:rPr lang="ru-RU" dirty="0" smtClean="0"/>
            </a:br>
            <a:r>
              <a:rPr lang="ru-RU" dirty="0" smtClean="0"/>
              <a:t>Цицерон</a:t>
            </a:r>
            <a:endParaRPr lang="ru-RU" dirty="0"/>
          </a:p>
        </p:txBody>
      </p:sp>
      <p:sp>
        <p:nvSpPr>
          <p:cNvPr id="4" name="AutoShape 2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645024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6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2086" r="-966" b="-3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5" y="2492896"/>
            <a:ext cx="8996375" cy="3675077"/>
          </a:xfrm>
        </p:spPr>
      </p:pic>
    </p:spTree>
    <p:extLst>
      <p:ext uri="{BB962C8B-B14F-4D97-AF65-F5344CB8AC3E}">
        <p14:creationId xmlns:p14="http://schemas.microsoft.com/office/powerpoint/2010/main" val="77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en-US" sz="6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2086" r="-1449" b="-3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5" y="2492896"/>
            <a:ext cx="8996375" cy="3675077"/>
          </a:xfrm>
        </p:spPr>
      </p:pic>
    </p:spTree>
    <p:extLst>
      <p:ext uri="{BB962C8B-B14F-4D97-AF65-F5344CB8AC3E}">
        <p14:creationId xmlns:p14="http://schemas.microsoft.com/office/powerpoint/2010/main" val="33298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Правило:</a:t>
            </a:r>
            <a:endParaRPr lang="ru-RU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6696744" cy="4392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Из двух дробей с одинаковыми знаменателями больше та, числитель которой </a:t>
            </a: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815" y="3861048"/>
            <a:ext cx="1752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1551" r="-966" b="-315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564904"/>
            <a:ext cx="9144000" cy="3501587"/>
          </a:xfrm>
        </p:spPr>
      </p:pic>
    </p:spTree>
    <p:extLst>
      <p:ext uri="{BB962C8B-B14F-4D97-AF65-F5344CB8AC3E}">
        <p14:creationId xmlns:p14="http://schemas.microsoft.com/office/powerpoint/2010/main" val="36929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1551" r="-966" b="-315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92895"/>
            <a:ext cx="9144000" cy="3716709"/>
          </a:xfrm>
        </p:spPr>
      </p:pic>
    </p:spTree>
    <p:extLst>
      <p:ext uri="{BB962C8B-B14F-4D97-AF65-F5344CB8AC3E}">
        <p14:creationId xmlns:p14="http://schemas.microsoft.com/office/powerpoint/2010/main" val="347034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1551" r="-966" b="-315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2896"/>
            <a:ext cx="9171711" cy="3618770"/>
          </a:xfrm>
        </p:spPr>
      </p:pic>
    </p:spTree>
    <p:extLst>
      <p:ext uri="{BB962C8B-B14F-4D97-AF65-F5344CB8AC3E}">
        <p14:creationId xmlns:p14="http://schemas.microsoft.com/office/powerpoint/2010/main" val="347034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en-US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1551" r="-1449" b="-315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2896"/>
            <a:ext cx="9171711" cy="3618770"/>
          </a:xfrm>
        </p:spPr>
      </p:pic>
    </p:spTree>
    <p:extLst>
      <p:ext uri="{BB962C8B-B14F-4D97-AF65-F5344CB8AC3E}">
        <p14:creationId xmlns:p14="http://schemas.microsoft.com/office/powerpoint/2010/main" val="164404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Правило:</a:t>
            </a:r>
            <a:endParaRPr lang="ru-RU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6696744" cy="4392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Из двух дробей с одинаковыми числителями больше та, знаменатель которой </a:t>
            </a: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815" y="3861048"/>
            <a:ext cx="1752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Выполнение упражнений из учебника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780928"/>
            <a:ext cx="3322712" cy="244827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№ 86</a:t>
            </a:r>
          </a:p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№ 89</a:t>
            </a:r>
          </a:p>
        </p:txBody>
      </p:sp>
    </p:spTree>
    <p:extLst>
      <p:ext uri="{BB962C8B-B14F-4D97-AF65-F5344CB8AC3E}">
        <p14:creationId xmlns:p14="http://schemas.microsoft.com/office/powerpoint/2010/main" val="223115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059832" y="2348880"/>
                <a:ext cx="2995564" cy="23971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en-US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348880"/>
                <a:ext cx="2995564" cy="239713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059832" y="2365575"/>
                <a:ext cx="2995564" cy="24051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en-US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365575"/>
                <a:ext cx="2995564" cy="24051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445882" y="2365575"/>
                <a:ext cx="4223464" cy="2430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𝟏𝟏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𝟏𝟑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5882" y="2365575"/>
                <a:ext cx="4223464" cy="24302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075076" y="2405230"/>
                <a:ext cx="2995564" cy="23971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076" y="2405230"/>
                <a:ext cx="2995564" cy="23971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61126" y="2405230"/>
                <a:ext cx="4223464" cy="2430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𝟐𝟓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𝟏𝟒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𝟐𝟓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126" y="2405230"/>
                <a:ext cx="4223464" cy="243021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419169" y="2429788"/>
                <a:ext cx="4223464" cy="24056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𝟏𝟔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𝟖𝟎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𝟐𝟔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𝟖𝟎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169" y="2429788"/>
                <a:ext cx="4223464" cy="240565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112193" y="2417765"/>
                <a:ext cx="4837415" cy="24051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𝟒𝟏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en-US" sz="8000" b="1" i="1" smtClean="0"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ru-RU" sz="8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8000" b="1" i="1" smtClean="0">
                              <a:latin typeface="Cambria Math"/>
                            </a:rPr>
                            <m:t>𝟒𝟏</m:t>
                          </m:r>
                        </m:num>
                        <m:den>
                          <m:r>
                            <a:rPr lang="en-US" sz="8000" b="1" i="1" smtClean="0">
                              <a:latin typeface="Cambria Math"/>
                            </a:rPr>
                            <m:t>𝟗𝟗</m:t>
                          </m:r>
                        </m:den>
                      </m:f>
                    </m:oMath>
                  </m:oMathPara>
                </a14:m>
                <a:endParaRPr lang="ru-RU" sz="8000" b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193" y="2417765"/>
                <a:ext cx="4837415" cy="240514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48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Вставьте пропущенные слова: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Каждый может за версту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Видеть дробную                    .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Над чертой -                          . Знайте!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 чертою -                                       .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Дробь такую непременно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Надо звать                                  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2636912"/>
            <a:ext cx="208823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черту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3361184"/>
            <a:ext cx="280831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числитель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43908" y="3960622"/>
            <a:ext cx="424847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знаменатель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43908" y="5229200"/>
            <a:ext cx="3708412" cy="5760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обыкновенной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780928"/>
            <a:ext cx="8229600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87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492896"/>
            <a:ext cx="35718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5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b="1" i="1" dirty="0" smtClean="0">
              <a:latin typeface="Cambria Math"/>
            </a:endParaRPr>
          </a:p>
          <a:p>
            <a:pPr marL="0" indent="0"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755576" y="2636912"/>
                <a:ext cx="1635384" cy="1653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  <m:r>
                        <a:rPr lang="en-US" sz="5400" b="1" i="1" smtClean="0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636912"/>
                <a:ext cx="1635384" cy="16535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072127" y="2636912"/>
                <a:ext cx="1635384" cy="16703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  <m:r>
                        <a:rPr lang="en-US" sz="5400" b="1" i="1" smtClean="0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127" y="2636912"/>
                <a:ext cx="1635384" cy="16703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362110" y="2659226"/>
                <a:ext cx="1635384" cy="16480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  <m:r>
                        <a:rPr lang="en-US" sz="5400" b="1" i="1" smtClean="0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110" y="2659226"/>
                <a:ext cx="1635384" cy="164808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4571999" y="2659226"/>
                <a:ext cx="1635384" cy="1653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  <m:r>
                        <a:rPr lang="en-US" sz="5400" b="1" i="1" smtClean="0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9" y="2659226"/>
                <a:ext cx="1635384" cy="16535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5940152" y="2683440"/>
                <a:ext cx="1635384" cy="1653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  <m:r>
                        <a:rPr lang="en-US" sz="5400" b="1" i="1" smtClean="0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2683440"/>
                <a:ext cx="1635384" cy="165353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308304" y="2683440"/>
                <a:ext cx="1184940" cy="1653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num>
                        <m:den>
                          <m:r>
                            <a:rPr lang="ru-RU" sz="5400" b="1" i="1" smtClean="0">
                              <a:latin typeface="Cambria Math"/>
                            </a:rPr>
                            <m:t>𝟏𝟗</m:t>
                          </m:r>
                        </m:den>
                      </m:f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2683440"/>
                <a:ext cx="1184940" cy="165353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46" y="4553744"/>
            <a:ext cx="230425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3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41701"/>
            <a:ext cx="19335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169" y="1760637"/>
            <a:ext cx="18954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82" y="2946838"/>
            <a:ext cx="19240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0451" y="4806702"/>
            <a:ext cx="2808312" cy="171864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ничего не понял(а)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8763" y="3589437"/>
            <a:ext cx="2592288" cy="29359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не все понял(а)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69307" y="2684562"/>
            <a:ext cx="2520280" cy="384078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понял(а) и могу  помочь другим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51" y="860648"/>
            <a:ext cx="8198013" cy="5738609"/>
          </a:xfrm>
        </p:spPr>
      </p:pic>
    </p:spTree>
    <p:extLst>
      <p:ext uri="{BB962C8B-B14F-4D97-AF65-F5344CB8AC3E}">
        <p14:creationId xmlns:p14="http://schemas.microsoft.com/office/powerpoint/2010/main" val="329658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543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Гл. 3, § 4, </a:t>
            </a:r>
          </a:p>
          <a:p>
            <a:pPr marL="0" indent="0"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№ 101, 102, 103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5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052736"/>
            <a:ext cx="7772400" cy="3696440"/>
          </a:xfrm>
        </p:spPr>
        <p:txBody>
          <a:bodyPr/>
          <a:lstStyle/>
          <a:p>
            <a:pPr algn="ctr"/>
            <a:r>
              <a:rPr lang="ru-RU" sz="9600" dirty="0" smtClean="0"/>
              <a:t>Спасибо за урок!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16579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Ответьте на вопросы: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35480"/>
            <a:ext cx="8496944" cy="46618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показывает знаменатель?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показывает числитель?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Какое действие заменяет черта дроби?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Сформулируйте основное свойство дроби.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дроби называются правильными? неправильными?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числа называются смешанными?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221" y="1628800"/>
            <a:ext cx="2541459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6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829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Выполнить задания устно: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556792"/>
                <a:ext cx="8568952" cy="439248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Прочитайте дроби: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den>
                    </m:f>
                    <m:r>
                      <a:rPr lang="en-US" sz="3600" b="0" i="1" smtClean="0">
                        <a:latin typeface="Cambria Math"/>
                        <a:cs typeface="Times New Roman" pitchFamily="18" charset="0"/>
                      </a:rPr>
                      <m:t>; 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11</m:t>
                        </m:r>
                      </m:den>
                    </m:f>
                    <m:r>
                      <a:rPr lang="en-US" sz="3600" b="0" i="1" smtClean="0">
                        <a:latin typeface="Cambria Math"/>
                        <a:cs typeface="Times New Roman" pitchFamily="18" charset="0"/>
                      </a:rPr>
                      <m:t>;</m:t>
                    </m:r>
                    <m:f>
                      <m:fPr>
                        <m:ctrlPr>
                          <a:rPr lang="en-US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24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den>
                    </m:f>
                    <m:r>
                      <a:rPr lang="en-US" sz="3600" i="1"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3600" dirty="0"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25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63</m:t>
                        </m:r>
                      </m:den>
                    </m:f>
                    <m:r>
                      <a:rPr lang="en-US" sz="3600" i="1">
                        <a:latin typeface="Cambria Math"/>
                        <a:cs typeface="Times New Roman" pitchFamily="18" charset="0"/>
                      </a:rPr>
                      <m:t>; </m:t>
                    </m:r>
                    <m:f>
                      <m:fPr>
                        <m:ctrlPr>
                          <a:rPr lang="en-US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125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12</m:t>
                        </m:r>
                      </m:den>
                    </m:f>
                    <m:r>
                      <a:rPr lang="en-US" sz="3600" i="1">
                        <a:latin typeface="Cambria Math"/>
                        <a:cs typeface="Times New Roman" pitchFamily="18" charset="0"/>
                      </a:rPr>
                      <m:t>; </m:t>
                    </m:r>
                    <m:f>
                      <m:fPr>
                        <m:ctrlPr>
                          <a:rPr lang="en-US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999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10 000</m:t>
                        </m:r>
                      </m:den>
                    </m:f>
                    <m:r>
                      <a:rPr lang="en-US" sz="3600" b="0" i="1" smtClean="0">
                        <a:latin typeface="Cambria Math"/>
                        <a:cs typeface="Times New Roman" pitchFamily="18" charset="0"/>
                      </a:rPr>
                      <m:t>;3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15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19</m:t>
                        </m:r>
                      </m:den>
                    </m:f>
                    <m:r>
                      <a:rPr lang="en-US" sz="3600" b="0" i="1" smtClean="0">
                        <a:latin typeface="Cambria Math"/>
                        <a:cs typeface="Times New Roman" pitchFamily="18" charset="0"/>
                      </a:rPr>
                      <m:t>; 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45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cs typeface="Times New Roman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ru-RU" sz="3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Есть ли среди них сократимые дроби? Сократите их.</a:t>
                </a:r>
                <a:endParaRPr lang="en-US" sz="3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Есть ли среди них неправильные дроби?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Назовите </a:t>
                </a:r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их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0" indent="0" algn="just">
                  <a:buNone/>
                </a:pPr>
                <a:endParaRPr lang="ru-RU" sz="3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556792"/>
                <a:ext cx="8568952" cy="4392488"/>
              </a:xfrm>
              <a:blipFill rotWithShape="1">
                <a:blip r:embed="rId2"/>
                <a:stretch>
                  <a:fillRect l="-1565" t="-2219" r="-22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100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829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Выполнить задания устно: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556792"/>
                <a:ext cx="8568952" cy="439248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Что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больше</a:t>
                </a:r>
                <a:r>
                  <a:rPr lang="en-US" sz="3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единица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? Почему?</a:t>
                </a:r>
              </a:p>
              <a:p>
                <a:pPr algn="just"/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Что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больше</a:t>
                </a:r>
                <a:r>
                  <a:rPr lang="en-US" sz="3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единица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num>
                      <m:den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? Почему?</a:t>
                </a:r>
              </a:p>
              <a:p>
                <a:pPr algn="just"/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Что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больше</a:t>
                </a:r>
                <a:r>
                  <a:rPr lang="en-US" sz="3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num>
                      <m:den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 ? Почему?</a:t>
                </a:r>
              </a:p>
              <a:p>
                <a:pPr algn="just"/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Сравните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num>
                      <m:den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num>
                      <m:den>
                        <m:r>
                          <a:rPr lang="ru-RU" sz="36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ru-RU" sz="36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ru-RU" sz="3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556792"/>
                <a:ext cx="8568952" cy="4392488"/>
              </a:xfrm>
              <a:blipFill rotWithShape="1">
                <a:blip r:embed="rId2"/>
                <a:stretch>
                  <a:fillRect l="-1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509120"/>
            <a:ext cx="448849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9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2775" y="836712"/>
            <a:ext cx="7851648" cy="34255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Сравнение дробей с одинаковыми числителями или знаменателями</a:t>
            </a:r>
            <a:endParaRPr lang="ru-RU" dirty="0"/>
          </a:p>
        </p:txBody>
      </p:sp>
      <p:sp>
        <p:nvSpPr>
          <p:cNvPr id="4" name="AutoShape 2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дроби картинк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931" y="4437112"/>
            <a:ext cx="26955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2086" r="-966" b="-3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1" y="2564904"/>
            <a:ext cx="8989499" cy="3442423"/>
          </a:xfrm>
        </p:spPr>
      </p:pic>
    </p:spTree>
    <p:extLst>
      <p:ext uri="{BB962C8B-B14F-4D97-AF65-F5344CB8AC3E}">
        <p14:creationId xmlns:p14="http://schemas.microsoft.com/office/powerpoint/2010/main" val="122343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2086" r="-966" b="-3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032339" cy="3528392"/>
          </a:xfrm>
        </p:spPr>
      </p:pic>
    </p:spTree>
    <p:extLst>
      <p:ext uri="{BB962C8B-B14F-4D97-AF65-F5344CB8AC3E}">
        <p14:creationId xmlns:p14="http://schemas.microsoft.com/office/powerpoint/2010/main" val="77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</p:spPr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6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6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6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6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347864" y="1052736"/>
                <a:ext cx="2520280" cy="1143000"/>
              </a:xfrm>
              <a:blipFill rotWithShape="1">
                <a:blip r:embed="rId2"/>
                <a:stretch>
                  <a:fillRect t="-32086" r="-966" b="-3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0" y="2564904"/>
            <a:ext cx="9043010" cy="3475453"/>
          </a:xfrm>
        </p:spPr>
      </p:pic>
    </p:spTree>
    <p:extLst>
      <p:ext uri="{BB962C8B-B14F-4D97-AF65-F5344CB8AC3E}">
        <p14:creationId xmlns:p14="http://schemas.microsoft.com/office/powerpoint/2010/main" val="77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0F0F0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291</TotalTime>
  <Words>496</Words>
  <Application>Microsoft Office PowerPoint</Application>
  <PresentationFormat>Экран (4:3)</PresentationFormat>
  <Paragraphs>70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«Без знания дробей никто не может признаваться сведущим в арифметике…» Цицерон</vt:lpstr>
      <vt:lpstr>Вставьте пропущенные слова:</vt:lpstr>
      <vt:lpstr>Ответьте на вопросы:</vt:lpstr>
      <vt:lpstr>Выполнить задания устно:</vt:lpstr>
      <vt:lpstr>Выполнить задания устно:</vt:lpstr>
      <vt:lpstr>Сравнение дробей с одинаковыми числителями или знаменателями</vt:lpstr>
      <vt:lpstr>3/5   и   2/5 </vt:lpstr>
      <vt:lpstr>3/5   и   2/5 </vt:lpstr>
      <vt:lpstr>3/5   и   2/5 </vt:lpstr>
      <vt:lpstr>3/5   и   2/5 </vt:lpstr>
      <vt:lpstr>3/5   &gt;   2/5 </vt:lpstr>
      <vt:lpstr>Правило:</vt:lpstr>
      <vt:lpstr>1/4   и   1/7 </vt:lpstr>
      <vt:lpstr>1/4   и   1/7 </vt:lpstr>
      <vt:lpstr>1/4   и   1/7 </vt:lpstr>
      <vt:lpstr>1/4   &gt;   1/7 </vt:lpstr>
      <vt:lpstr>Правило:</vt:lpstr>
      <vt:lpstr>Выполнение упражнений из учебника</vt:lpstr>
      <vt:lpstr>Физкультминутка</vt:lpstr>
      <vt:lpstr>Самостоятельная работа</vt:lpstr>
      <vt:lpstr>Проверка</vt:lpstr>
      <vt:lpstr>Презентация PowerPoint</vt:lpstr>
      <vt:lpstr>Домашнее задание</vt:lpstr>
      <vt:lpstr>Спасибо за урок!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дробей с одинаковыми числителями или знаменателями</dc:title>
  <dc:creator>User</dc:creator>
  <cp:lastModifiedBy>User</cp:lastModifiedBy>
  <cp:revision>26</cp:revision>
  <dcterms:created xsi:type="dcterms:W3CDTF">2019-01-19T08:13:43Z</dcterms:created>
  <dcterms:modified xsi:type="dcterms:W3CDTF">2019-01-20T11:57:54Z</dcterms:modified>
</cp:coreProperties>
</file>